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Berlin Sans FB Demi" panose="020E0802020502020306" pitchFamily="34" charset="0"/>
      <p:bold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Berlin Sans FB" panose="020E0602020502020306" pitchFamily="34" charset="0"/>
      <p:regular r:id="rId36"/>
      <p:bold r:id="rId37"/>
    </p:embeddedFont>
    <p:embeddedFont>
      <p:font typeface="Britannic Bold" panose="020B0903060703020204" pitchFamily="34" charset="0"/>
      <p:regular r:id="rId38"/>
    </p:embeddedFont>
    <p:embeddedFont>
      <p:font typeface="Aharoni" panose="02010803020104030203" pitchFamily="2" charset="-79"/>
      <p:bold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9" autoAdjust="0"/>
  </p:normalViewPr>
  <p:slideViewPr>
    <p:cSldViewPr>
      <p:cViewPr varScale="1">
        <p:scale>
          <a:sx n="56" d="100"/>
          <a:sy n="5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EF52-2165-482E-ACC6-D5BD073ED753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9156-2CB9-4051-B55A-04D996B6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8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8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8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9156-2CB9-4051-B55A-04D996B6A9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4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4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4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4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7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0489-EE2E-417D-90E5-186C2E87202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9C40-1DEA-4EBE-A7C7-D1A78B7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10/4/2014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228600"/>
            <a:ext cx="6859786" cy="4038600"/>
          </a:xfrm>
        </p:spPr>
        <p:txBody>
          <a:bodyPr>
            <a:prstTxWarp prst="textCascadeUp">
              <a:avLst/>
            </a:prstTxWarp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DID JESUS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RISE SPIRITUALLY?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7414" y="4797725"/>
            <a:ext cx="6859786" cy="612475"/>
          </a:xfrm>
        </p:spPr>
        <p:txBody>
          <a:bodyPr/>
          <a:lstStyle/>
          <a:p>
            <a:r>
              <a:rPr lang="en-US" dirty="0"/>
              <a:t>“YES” is to charge Jesus with dying spiritually</a:t>
            </a:r>
            <a:r>
              <a:rPr lang="en-US" dirty="0" smtClean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5410200"/>
            <a:ext cx="6858000" cy="12559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 Jesus Die Spiritually?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3124200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Part 2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If no bodily resurrection: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620892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“Then </a:t>
            </a:r>
            <a:r>
              <a:rPr lang="en-US" sz="3600" dirty="0"/>
              <a:t>those who have fallen asleep in Christ have perished” (15:18, cf. </a:t>
            </a:r>
            <a:r>
              <a:rPr lang="en-US" sz="3600" i="1" dirty="0"/>
              <a:t>fallen </a:t>
            </a:r>
            <a:r>
              <a:rPr lang="en-US" sz="3600" i="1" dirty="0" smtClean="0"/>
              <a:t>asleep,</a:t>
            </a:r>
            <a:r>
              <a:rPr lang="en-US" sz="3600" dirty="0" smtClean="0"/>
              <a:t> 15:6, Acts 13:36)</a:t>
            </a:r>
            <a:endParaRPr lang="en-US" sz="3600" dirty="0"/>
          </a:p>
          <a:p>
            <a:pPr lvl="1"/>
            <a:r>
              <a:rPr lang="en-US" sz="3200" dirty="0"/>
              <a:t>Not </a:t>
            </a:r>
            <a:r>
              <a:rPr lang="en-US" sz="3200" dirty="0" smtClean="0"/>
              <a:t>a spiritual or figurative death “in </a:t>
            </a:r>
            <a:r>
              <a:rPr lang="en-US" sz="3200" dirty="0"/>
              <a:t>Christ!”</a:t>
            </a:r>
          </a:p>
          <a:p>
            <a:r>
              <a:rPr lang="en-US" sz="3600" dirty="0" smtClean="0"/>
              <a:t>Our lives are pitiable </a:t>
            </a:r>
            <a:r>
              <a:rPr lang="en-US" sz="3600" dirty="0"/>
              <a:t>(15:19</a:t>
            </a:r>
            <a:r>
              <a:rPr lang="en-US" sz="3600" dirty="0" smtClean="0"/>
              <a:t>)</a:t>
            </a:r>
          </a:p>
          <a:p>
            <a:pPr lvl="1"/>
            <a:r>
              <a:rPr lang="en-US" sz="3200" dirty="0" smtClean="0"/>
              <a:t>Apostles were saved from sin but stood in jeopardy—not addressing  spiritual condition but their physical station in life</a:t>
            </a:r>
            <a:endParaRPr lang="en-US" sz="3200" dirty="0"/>
          </a:p>
          <a:p>
            <a:r>
              <a:rPr lang="en-US" sz="3600" dirty="0" smtClean="0"/>
              <a:t>How is Christ the </a:t>
            </a:r>
            <a:r>
              <a:rPr lang="en-US" sz="3600" dirty="0" smtClean="0">
                <a:solidFill>
                  <a:schemeClr val="accent1"/>
                </a:solidFill>
              </a:rPr>
              <a:t>“firstfruits” </a:t>
            </a:r>
            <a:r>
              <a:rPr lang="en-US" sz="3600" dirty="0"/>
              <a:t>of those who have “fallen asleep” (</a:t>
            </a:r>
            <a:r>
              <a:rPr lang="en-US" sz="3600" dirty="0" smtClean="0"/>
              <a:t>15:20, 23)?</a:t>
            </a:r>
            <a:endParaRPr lang="en-US" sz="3600" dirty="0"/>
          </a:p>
          <a:p>
            <a:pPr lvl="1"/>
            <a:r>
              <a:rPr lang="en-US" sz="3200" dirty="0"/>
              <a:t>The nature of Christ’s act and the harvest must be similar—a bodily resurrection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49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from 1 Corinthians 15?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Has </a:t>
            </a:r>
            <a:r>
              <a:rPr lang="en-US" sz="3200" dirty="0" smtClean="0"/>
              <a:t>the “end” come (15:24)?</a:t>
            </a:r>
          </a:p>
          <a:p>
            <a:pPr lvl="1"/>
            <a:r>
              <a:rPr lang="en-US" sz="2800" dirty="0" smtClean="0"/>
              <a:t>Delivered up to God will be fulfilled in the raising of saints and presentation to the Father (cf. Eph. 5:27)</a:t>
            </a:r>
          </a:p>
          <a:p>
            <a:pPr lvl="1"/>
            <a:r>
              <a:rPr lang="en-US" sz="2800" dirty="0" smtClean="0"/>
              <a:t>If no, RE is false</a:t>
            </a:r>
          </a:p>
        </p:txBody>
      </p:sp>
    </p:spTree>
    <p:extLst>
      <p:ext uri="{BB962C8B-B14F-4D97-AF65-F5344CB8AC3E}">
        <p14:creationId xmlns:p14="http://schemas.microsoft.com/office/powerpoint/2010/main" val="6738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from 1 Corinthians 15?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Has all rule, authority, and power been put to an end (15:24)?</a:t>
            </a:r>
          </a:p>
          <a:p>
            <a:pPr lvl="1"/>
            <a:r>
              <a:rPr lang="en-US" sz="2800" dirty="0" smtClean="0"/>
              <a:t>If no, RE is false!</a:t>
            </a:r>
          </a:p>
          <a:p>
            <a:r>
              <a:rPr lang="en-US" sz="3200" dirty="0" smtClean="0"/>
              <a:t>Has bodily “death” been destroyed today (15:25, 26)?</a:t>
            </a:r>
          </a:p>
          <a:p>
            <a:pPr lvl="1"/>
            <a:r>
              <a:rPr lang="en-US" sz="2800" dirty="0" smtClean="0"/>
              <a:t>If no, RE is false!</a:t>
            </a:r>
          </a:p>
          <a:p>
            <a:r>
              <a:rPr lang="en-US" sz="3200" dirty="0" smtClean="0"/>
              <a:t>If the dead do not rise, why should Christians stand in jeopardy (</a:t>
            </a:r>
            <a:r>
              <a:rPr lang="en-US" sz="3200" dirty="0"/>
              <a:t>15:30-32</a:t>
            </a:r>
            <a:r>
              <a:rPr lang="en-US" sz="3200" dirty="0" smtClean="0"/>
              <a:t>)?</a:t>
            </a:r>
          </a:p>
          <a:p>
            <a:pPr lvl="1"/>
            <a:r>
              <a:rPr lang="en-US" sz="2800" dirty="0" smtClean="0"/>
              <a:t>We can stand in jeopardy knowing that there is a resurrection (2 Cor. 4:7-14)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7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from 1 Corinthians 15?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54469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Has God given us bodies that are incorruptible, glorious, and powerful (</a:t>
            </a:r>
            <a:r>
              <a:rPr lang="en-US" sz="3200" dirty="0" smtClean="0"/>
              <a:t>15:42, 43</a:t>
            </a:r>
            <a:r>
              <a:rPr lang="en-US" sz="3200" dirty="0" smtClean="0"/>
              <a:t>, 52, 53; Phil. 3:20, 21)?</a:t>
            </a:r>
          </a:p>
          <a:p>
            <a:pPr lvl="1"/>
            <a:r>
              <a:rPr lang="en-US" sz="2800" dirty="0" smtClean="0"/>
              <a:t>If no, RE is false!</a:t>
            </a:r>
          </a:p>
          <a:p>
            <a:r>
              <a:rPr lang="en-US" sz="3200" dirty="0" smtClean="0"/>
              <a:t>Has God given “spiritual” </a:t>
            </a:r>
            <a:r>
              <a:rPr lang="en-US" sz="3200" u="sng" dirty="0" smtClean="0"/>
              <a:t>bodies</a:t>
            </a:r>
            <a:r>
              <a:rPr lang="en-US" sz="3200" dirty="0" smtClean="0"/>
              <a:t> that are fashioned after the image of the heavenly Man (15:44-49)?</a:t>
            </a:r>
          </a:p>
          <a:p>
            <a:pPr lvl="1"/>
            <a:r>
              <a:rPr lang="en-US" sz="2800" dirty="0" smtClean="0"/>
              <a:t>If no, RE is false!</a:t>
            </a:r>
          </a:p>
        </p:txBody>
      </p:sp>
    </p:spTree>
    <p:extLst>
      <p:ext uri="{BB962C8B-B14F-4D97-AF65-F5344CB8AC3E}">
        <p14:creationId xmlns:p14="http://schemas.microsoft.com/office/powerpoint/2010/main" val="27467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from 1 Corinthians 15?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Have all been changed from flesh and blood (15:50-52)?</a:t>
            </a:r>
          </a:p>
          <a:p>
            <a:pPr lvl="1"/>
            <a:r>
              <a:rPr lang="en-US" sz="2800" dirty="0" smtClean="0"/>
              <a:t>If no, RE is false!</a:t>
            </a:r>
          </a:p>
          <a:p>
            <a:r>
              <a:rPr lang="en-US" sz="3200" dirty="0" smtClean="0"/>
              <a:t>Have you heard the last trumpet (15:51)?</a:t>
            </a:r>
          </a:p>
          <a:p>
            <a:pPr lvl="1"/>
            <a:r>
              <a:rPr lang="en-US" sz="2800" dirty="0" smtClean="0"/>
              <a:t>If no, RE is false!</a:t>
            </a:r>
          </a:p>
          <a:p>
            <a:r>
              <a:rPr lang="en-US" sz="3200" dirty="0" smtClean="0"/>
              <a:t>Has Death been “swallowed” up in victory by the raising of the dead to incorruptible (</a:t>
            </a:r>
            <a:r>
              <a:rPr lang="en-US" sz="3200" dirty="0" smtClean="0"/>
              <a:t>15:52-54; 2 Cor. 5:1-4)?</a:t>
            </a:r>
            <a:endParaRPr lang="en-US" sz="3200" dirty="0" smtClean="0"/>
          </a:p>
          <a:p>
            <a:pPr lvl="1"/>
            <a:r>
              <a:rPr lang="en-US" sz="2800" dirty="0" smtClean="0"/>
              <a:t>If no, RE is false!</a:t>
            </a:r>
          </a:p>
        </p:txBody>
      </p:sp>
    </p:spTree>
    <p:extLst>
      <p:ext uri="{BB962C8B-B14F-4D97-AF65-F5344CB8AC3E}">
        <p14:creationId xmlns:p14="http://schemas.microsoft.com/office/powerpoint/2010/main" val="6391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even\AppData\Local\Microsoft\Windows\Temporary Internet Files\Content.IE5\ULVU70ES\MP9002894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6962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2438401"/>
            <a:ext cx="7696200" cy="10668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Lessons: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1828800"/>
            <a:ext cx="777329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Him who knew no sin to be sin for </a:t>
            </a: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us” (2 Cor. 5:21)?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“Having become a curse for us” (Gal. 3:13)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poured out His soul unto </a:t>
            </a: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death” (Is. 53:12)?</a:t>
            </a:r>
          </a:p>
          <a:p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bore the sin of many”</a:t>
            </a:r>
            <a:b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(Is. 53:12)?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04" y="2593236"/>
            <a:ext cx="1107996" cy="757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Next</a:t>
            </a:r>
            <a:br>
              <a:rPr lang="en-US" sz="2400" b="1" dirty="0" smtClean="0"/>
            </a:br>
            <a:r>
              <a:rPr lang="en-US" sz="2400" b="1" dirty="0" smtClean="0"/>
              <a:t>Lesson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9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3436" y="1676400"/>
            <a:ext cx="4253068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All the prophets of old said that Christ should be the greatest transgressor, </a:t>
            </a:r>
            <a:r>
              <a:rPr lang="en-US" dirty="0" smtClean="0"/>
              <a:t>murderer, adulterer</a:t>
            </a:r>
            <a:r>
              <a:rPr lang="en-US" dirty="0"/>
              <a:t>, thief, blasphemer that ever was or ever could be on earth. When He took the </a:t>
            </a:r>
            <a:r>
              <a:rPr lang="en-US" dirty="0" smtClean="0"/>
              <a:t>sins of </a:t>
            </a:r>
            <a:r>
              <a:rPr lang="en-US" dirty="0"/>
              <a:t>the whole world upon Himself, Christ was no longer an innocent person. He was a </a:t>
            </a:r>
            <a:r>
              <a:rPr lang="en-US" dirty="0" smtClean="0"/>
              <a:t>sinner burdened </a:t>
            </a:r>
            <a:r>
              <a:rPr lang="en-US" dirty="0"/>
              <a:t>with the sins of a Paul who was a blasphemer; burdened with the sins of a </a:t>
            </a:r>
            <a:r>
              <a:rPr lang="en-US" dirty="0" smtClean="0"/>
              <a:t>Peter who </a:t>
            </a:r>
            <a:r>
              <a:rPr lang="en-US" dirty="0"/>
              <a:t>denied Christ; burdened with the sins of a David who committed adultery and </a:t>
            </a:r>
            <a:r>
              <a:rPr lang="en-US" dirty="0" smtClean="0"/>
              <a:t>murder, and </a:t>
            </a:r>
            <a:r>
              <a:rPr lang="en-US" dirty="0"/>
              <a:t>gave the heathen occasion to laugh at the Lord.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300" y="5105400"/>
            <a:ext cx="2323743" cy="1066800"/>
          </a:xfrm>
        </p:spPr>
        <p:txBody>
          <a:bodyPr/>
          <a:lstStyle/>
          <a:p>
            <a:r>
              <a:rPr lang="en-US" dirty="0" smtClean="0"/>
              <a:t>www.ccel.org/ccel/luther/galatians.html</a:t>
            </a:r>
            <a:r>
              <a:rPr lang="en-US" dirty="0"/>
              <a:t>.</a:t>
            </a:r>
          </a:p>
        </p:txBody>
      </p:sp>
      <p:pic>
        <p:nvPicPr>
          <p:cNvPr id="1026" name="Picture 2" descr="http://www.ccel.org/ccel/luther/galatians/files/galati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20574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1676400"/>
            <a:ext cx="4171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756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"/>
            <a:ext cx="9144000" cy="68573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1143000"/>
            <a:ext cx="6859786" cy="1828800"/>
          </a:xfrm>
        </p:spPr>
        <p:txBody>
          <a:bodyPr/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Did Jesus Rise Bodily From The Tomb? 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3124200"/>
            <a:ext cx="6859786" cy="1069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Corinthians 15:1-4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5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8" y="427038"/>
            <a:ext cx="6859785" cy="102076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108" y="1905000"/>
            <a:ext cx="7468492" cy="495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Died?</a:t>
            </a:r>
          </a:p>
          <a:p>
            <a:pPr lvl="1"/>
            <a:r>
              <a:rPr lang="en-US" sz="3200" dirty="0" smtClean="0"/>
              <a:t>15:3; Jas. 2:26?</a:t>
            </a:r>
          </a:p>
          <a:p>
            <a:pPr lvl="1"/>
            <a:r>
              <a:rPr lang="en-US" sz="3200" dirty="0" smtClean="0"/>
              <a:t>Divinity shown from his physical resurrection from the grave—not a spiritual resurrection (Rom. 1:3, 4)</a:t>
            </a:r>
          </a:p>
          <a:p>
            <a:r>
              <a:rPr lang="en-US" sz="3600" dirty="0" smtClean="0"/>
              <a:t>What Was Buried?</a:t>
            </a:r>
          </a:p>
          <a:p>
            <a:pPr lvl="1"/>
            <a:r>
              <a:rPr lang="en-US" sz="3200" dirty="0" smtClean="0"/>
              <a:t>15:4</a:t>
            </a:r>
          </a:p>
          <a:p>
            <a:r>
              <a:rPr lang="en-US" sz="3600" dirty="0" smtClean="0"/>
              <a:t>What Rose Again? </a:t>
            </a:r>
          </a:p>
          <a:p>
            <a:pPr lvl="1"/>
            <a:r>
              <a:rPr lang="en-US" sz="3200" dirty="0" smtClean="0"/>
              <a:t>15:4; Jn. 20:24-29?</a:t>
            </a:r>
          </a:p>
        </p:txBody>
      </p:sp>
    </p:spTree>
    <p:extLst>
      <p:ext uri="{BB962C8B-B14F-4D97-AF65-F5344CB8AC3E}">
        <p14:creationId xmlns:p14="http://schemas.microsoft.com/office/powerpoint/2010/main" val="24483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468492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“YES” is to anticipate the general resurrection of all the dead!</a:t>
            </a:r>
          </a:p>
          <a:p>
            <a:r>
              <a:rPr lang="en-US" sz="3600" dirty="0" smtClean="0"/>
              <a:t>“</a:t>
            </a:r>
            <a:r>
              <a:rPr lang="en-US" sz="3600" dirty="0" smtClean="0">
                <a:solidFill>
                  <a:schemeClr val="accent2"/>
                </a:solidFill>
              </a:rPr>
              <a:t>Now </a:t>
            </a:r>
            <a:r>
              <a:rPr lang="en-US" sz="3600" dirty="0">
                <a:solidFill>
                  <a:schemeClr val="accent2"/>
                </a:solidFill>
              </a:rPr>
              <a:t>if Christ is preached that He has been raised from the </a:t>
            </a:r>
            <a:r>
              <a:rPr lang="en-US" sz="3600" dirty="0" smtClean="0">
                <a:solidFill>
                  <a:schemeClr val="accent2"/>
                </a:solidFill>
              </a:rPr>
              <a:t>dead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 some among you say that there is no resurrection of the dead?”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(15:12)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6470" y="3429000"/>
            <a:ext cx="3824142" cy="2724531"/>
            <a:chOff x="356470" y="3429000"/>
            <a:chExt cx="3824142" cy="2724531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5562600"/>
              <a:ext cx="2504212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chemeClr val="accent2"/>
                  </a:solidFill>
                  <a:latin typeface="Britannic Bold" panose="020B0903060703020204" pitchFamily="34" charset="0"/>
                </a:rPr>
                <a:t>INDIVIDUAL</a:t>
              </a:r>
              <a:endParaRPr lang="en-US" sz="3600" dirty="0">
                <a:solidFill>
                  <a:schemeClr val="accent2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" name="U-Turn Arrow 5"/>
            <p:cNvSpPr/>
            <p:nvPr/>
          </p:nvSpPr>
          <p:spPr>
            <a:xfrm rot="16200000">
              <a:off x="-295898" y="4081368"/>
              <a:ext cx="2590802" cy="1286065"/>
            </a:xfrm>
            <a:prstGeom prst="utur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400" y="5057965"/>
            <a:ext cx="3657599" cy="1721400"/>
            <a:chOff x="1676400" y="5057965"/>
            <a:chExt cx="3657599" cy="1721400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188434"/>
              <a:ext cx="2285999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ritannic Bold" panose="020B0903060703020204" pitchFamily="34" charset="0"/>
                </a:rPr>
                <a:t>GENERAL</a:t>
              </a:r>
              <a:endPara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5400000" flipH="1">
              <a:off x="3848099" y="5172265"/>
              <a:ext cx="1600200" cy="1371600"/>
            </a:xfrm>
            <a:prstGeom prst="ben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86399" y="5257800"/>
            <a:ext cx="335280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“…that </a:t>
            </a:r>
            <a:r>
              <a:rPr lang="en-US" sz="2400" dirty="0"/>
              <a:t>there will be a resurrection of the dead, both of the just and the </a:t>
            </a:r>
            <a:r>
              <a:rPr lang="en-US" sz="2400" dirty="0" smtClean="0"/>
              <a:t>unjust” (Acts 24:15)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5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468492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“YES” is to anticipate the general resurrection of all the dead!</a:t>
            </a:r>
          </a:p>
          <a:p>
            <a:r>
              <a:rPr lang="en-US" sz="3600" dirty="0" smtClean="0"/>
              <a:t>“</a:t>
            </a:r>
            <a:r>
              <a:rPr lang="en-US" sz="3600" dirty="0" smtClean="0">
                <a:solidFill>
                  <a:schemeClr val="accent2"/>
                </a:solidFill>
              </a:rPr>
              <a:t>Now </a:t>
            </a:r>
            <a:r>
              <a:rPr lang="en-US" sz="3600" dirty="0">
                <a:solidFill>
                  <a:schemeClr val="accent2"/>
                </a:solidFill>
              </a:rPr>
              <a:t>if Christ is preached that He has been raised from the </a:t>
            </a:r>
            <a:r>
              <a:rPr lang="en-US" sz="3600" dirty="0" smtClean="0">
                <a:solidFill>
                  <a:schemeClr val="accent2"/>
                </a:solidFill>
              </a:rPr>
              <a:t>dead</a:t>
            </a:r>
            <a:r>
              <a:rPr lang="en-US" sz="3600" dirty="0" smtClean="0"/>
              <a:t>, </a:t>
            </a:r>
            <a:r>
              <a:rPr lang="en-US" sz="3600" dirty="0">
                <a:solidFill>
                  <a:schemeClr val="accent4"/>
                </a:solidFill>
              </a:rPr>
              <a:t>how do some among you say that </a:t>
            </a:r>
            <a:r>
              <a:rPr lang="en-US" sz="3600" dirty="0" smtClean="0">
                <a:solidFill>
                  <a:schemeClr val="accent4"/>
                </a:solidFill>
              </a:rPr>
              <a:t>the resurrection is figurative for Christianity rising out of the death of Judaism?”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46849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“YES” is to anticipate the general resurrection of all the dead!</a:t>
            </a:r>
          </a:p>
          <a:p>
            <a:r>
              <a:rPr lang="en-US" sz="3600" dirty="0" smtClean="0"/>
              <a:t>“</a:t>
            </a:r>
            <a:r>
              <a:rPr lang="en-US" sz="3600" dirty="0" smtClean="0">
                <a:solidFill>
                  <a:schemeClr val="accent2"/>
                </a:solidFill>
              </a:rPr>
              <a:t>Now </a:t>
            </a:r>
            <a:r>
              <a:rPr lang="en-US" sz="3600" dirty="0">
                <a:solidFill>
                  <a:schemeClr val="accent2"/>
                </a:solidFill>
              </a:rPr>
              <a:t>if Christ is preached that He has been raised from the </a:t>
            </a:r>
            <a:r>
              <a:rPr lang="en-US" sz="3600" dirty="0" smtClean="0">
                <a:solidFill>
                  <a:schemeClr val="accent2"/>
                </a:solidFill>
              </a:rPr>
              <a:t>dead</a:t>
            </a:r>
            <a:r>
              <a:rPr lang="en-US" sz="3600" dirty="0" smtClean="0"/>
              <a:t>, </a:t>
            </a:r>
            <a:r>
              <a:rPr lang="en-US" sz="3600" dirty="0"/>
              <a:t>how do some among you say that there is no resurrection of the dead?” </a:t>
            </a:r>
            <a:r>
              <a:rPr lang="en-US" sz="3600" dirty="0" smtClean="0"/>
              <a:t>(15:12)</a:t>
            </a:r>
          </a:p>
          <a:p>
            <a:pPr lvl="1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Berlin Sans FB Demi" panose="020E0802020502020306" pitchFamily="34" charset="0"/>
              </a:rPr>
              <a:t>Nature of Christ’s resurrection = bodily (Mk. 16:1-6)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46849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“YES” is to anticipate the general resurrection of all the dead!</a:t>
            </a:r>
          </a:p>
          <a:p>
            <a:r>
              <a:rPr lang="en-US" sz="3600" dirty="0"/>
              <a:t>“Now if Christ is preached that He has been raised from the dead,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 some among you say that there is no resurrection of the dead?” </a:t>
            </a:r>
            <a:r>
              <a:rPr lang="en-US" sz="3600" dirty="0"/>
              <a:t>(</a:t>
            </a:r>
            <a:r>
              <a:rPr lang="en-US" sz="3600" dirty="0" smtClean="0"/>
              <a:t>15:12)</a:t>
            </a:r>
          </a:p>
          <a:p>
            <a:pPr lvl="1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Nature of general resurrection = bodily (15:21, 22)</a:t>
            </a:r>
          </a:p>
        </p:txBody>
      </p:sp>
    </p:spTree>
    <p:extLst>
      <p:ext uri="{BB962C8B-B14F-4D97-AF65-F5344CB8AC3E}">
        <p14:creationId xmlns:p14="http://schemas.microsoft.com/office/powerpoint/2010/main" val="8808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John 5:25-29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544692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25  "Most assuredly, I say to you, the hour is coming, </a:t>
            </a:r>
            <a:r>
              <a:rPr lang="en-US" sz="2800" b="1" dirty="0">
                <a:solidFill>
                  <a:schemeClr val="accent2"/>
                </a:solidFill>
              </a:rPr>
              <a:t>and now is</a:t>
            </a:r>
            <a:r>
              <a:rPr lang="en-US" sz="2800" dirty="0"/>
              <a:t>, when the dead will hear the voice of the Son of God; and those who hear will live.</a:t>
            </a:r>
          </a:p>
          <a:p>
            <a:pPr marL="0" indent="0">
              <a:buNone/>
            </a:pPr>
            <a:r>
              <a:rPr lang="en-US" sz="2800" dirty="0"/>
              <a:t>26  "For as the Father has life in Himself, so He has granted the Son to have life in Himself,</a:t>
            </a:r>
          </a:p>
          <a:p>
            <a:pPr marL="0" indent="0">
              <a:buNone/>
            </a:pPr>
            <a:r>
              <a:rPr lang="en-US" sz="2800" dirty="0"/>
              <a:t>27  "and has given Him authority to execute judgment also, because He is the Son of Man.</a:t>
            </a:r>
          </a:p>
          <a:p>
            <a:pPr marL="0" indent="0">
              <a:buNone/>
            </a:pPr>
            <a:r>
              <a:rPr lang="en-US" sz="2800" dirty="0"/>
              <a:t>28  "</a:t>
            </a:r>
            <a:r>
              <a:rPr lang="en-US" sz="2800" dirty="0">
                <a:solidFill>
                  <a:schemeClr val="accent2"/>
                </a:solidFill>
              </a:rPr>
              <a:t>Do not marvel at this</a:t>
            </a:r>
            <a:r>
              <a:rPr lang="en-US" sz="2800" dirty="0"/>
              <a:t>; for the </a:t>
            </a:r>
            <a:r>
              <a:rPr lang="en-US" sz="2800" dirty="0">
                <a:solidFill>
                  <a:schemeClr val="accent2"/>
                </a:solidFill>
              </a:rPr>
              <a:t>hour is coming</a:t>
            </a:r>
            <a:r>
              <a:rPr lang="en-US" sz="2800" dirty="0"/>
              <a:t> in which all who are in the graves will hear His voice</a:t>
            </a:r>
          </a:p>
          <a:p>
            <a:pPr marL="0" indent="0">
              <a:buNone/>
            </a:pPr>
            <a:r>
              <a:rPr lang="en-US" sz="2800" dirty="0"/>
              <a:t>29  "and come forth—those who have done good, to the resurrection of life, and those who have done evil, to the resurrection of condemnation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 flipH="1" flipV="1">
            <a:off x="152400" y="2286000"/>
            <a:ext cx="914400" cy="2743200"/>
          </a:xfrm>
          <a:prstGeom prst="curved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1008</Words>
  <Application>Microsoft Office PowerPoint</Application>
  <PresentationFormat>On-screen Show (4:3)</PresentationFormat>
  <Paragraphs>89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Consolas</vt:lpstr>
      <vt:lpstr>Cambria</vt:lpstr>
      <vt:lpstr>Berlin Sans FB Demi</vt:lpstr>
      <vt:lpstr>Corbel</vt:lpstr>
      <vt:lpstr>Berlin Sans FB</vt:lpstr>
      <vt:lpstr>Britannic Bold</vt:lpstr>
      <vt:lpstr>Aharoni</vt:lpstr>
      <vt:lpstr>Candara</vt:lpstr>
      <vt:lpstr>Office Theme</vt:lpstr>
      <vt:lpstr>Chalkboard 16x9</vt:lpstr>
      <vt:lpstr>DID JESUS RISE SPIRITUALLY?</vt:lpstr>
      <vt:lpstr>Martin Luther</vt:lpstr>
      <vt:lpstr>Did Jesus Rise Bodily From The Tomb? </vt:lpstr>
      <vt:lpstr>YES! 1 Corinthians 15</vt:lpstr>
      <vt:lpstr>PowerPoint Presentation</vt:lpstr>
      <vt:lpstr>PowerPoint Presentation</vt:lpstr>
      <vt:lpstr>PowerPoint Presentation</vt:lpstr>
      <vt:lpstr>YES!</vt:lpstr>
      <vt:lpstr>John 5:25-29</vt:lpstr>
      <vt:lpstr>If no bodily resurrection:</vt:lpstr>
      <vt:lpstr>Questions from 1 Corinthians 15?</vt:lpstr>
      <vt:lpstr>Questions from 1 Corinthians 15?</vt:lpstr>
      <vt:lpstr>Questions from 1 Corinthians 15?</vt:lpstr>
      <vt:lpstr>Questions from 1 Corinthians 15?</vt:lpstr>
      <vt:lpstr>Future Lessons: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RESURRECTION Of Jesus Christ</dc:title>
  <dc:creator>Steven J. Wallace</dc:creator>
  <cp:lastModifiedBy>Steven J. Wallace</cp:lastModifiedBy>
  <cp:revision>17</cp:revision>
  <dcterms:created xsi:type="dcterms:W3CDTF">2014-10-04T02:35:06Z</dcterms:created>
  <dcterms:modified xsi:type="dcterms:W3CDTF">2014-10-04T21:10:24Z</dcterms:modified>
</cp:coreProperties>
</file>